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24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294E613-16B0-4F4D-B3F1-978AD8BCBDC0}" type="datetimeFigureOut">
              <a:rPr lang="en-ZA" smtClean="0"/>
              <a:pPr/>
              <a:t>2011/03/30</a:t>
            </a:fld>
            <a:endParaRPr lang="en-Z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Z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1BCBC2D-B4CB-404D-BACC-820984477430}"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294E613-16B0-4F4D-B3F1-978AD8BCBDC0}" type="datetimeFigureOut">
              <a:rPr lang="en-ZA" smtClean="0"/>
              <a:pPr/>
              <a:t>2011/03/30</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21BCBC2D-B4CB-404D-BACC-820984477430}"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294E613-16B0-4F4D-B3F1-978AD8BCBDC0}" type="datetimeFigureOut">
              <a:rPr lang="en-ZA" smtClean="0"/>
              <a:pPr/>
              <a:t>2011/03/30</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21BCBC2D-B4CB-404D-BACC-820984477430}"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294E613-16B0-4F4D-B3F1-978AD8BCBDC0}" type="datetimeFigureOut">
              <a:rPr lang="en-ZA" smtClean="0"/>
              <a:pPr/>
              <a:t>2011/03/30</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21BCBC2D-B4CB-404D-BACC-820984477430}" type="slidenum">
              <a:rPr lang="en-ZA" smtClean="0"/>
              <a:pPr/>
              <a:t>‹#›</a:t>
            </a:fld>
            <a:endParaRPr lang="en-Z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294E613-16B0-4F4D-B3F1-978AD8BCBDC0}" type="datetimeFigureOut">
              <a:rPr lang="en-ZA" smtClean="0"/>
              <a:pPr/>
              <a:t>2011/03/30</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21BCBC2D-B4CB-404D-BACC-820984477430}" type="slidenum">
              <a:rPr lang="en-ZA" smtClean="0"/>
              <a:pPr/>
              <a:t>‹#›</a:t>
            </a:fld>
            <a:endParaRPr lang="en-Z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294E613-16B0-4F4D-B3F1-978AD8BCBDC0}" type="datetimeFigureOut">
              <a:rPr lang="en-ZA" smtClean="0"/>
              <a:pPr/>
              <a:t>2011/03/30</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p:txBody>
          <a:bodyPr/>
          <a:lstStyle>
            <a:extLst/>
          </a:lstStyle>
          <a:p>
            <a:fld id="{21BCBC2D-B4CB-404D-BACC-820984477430}" type="slidenum">
              <a:rPr lang="en-ZA" smtClean="0"/>
              <a:pPr/>
              <a:t>‹#›</a:t>
            </a:fld>
            <a:endParaRPr lang="en-Z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294E613-16B0-4F4D-B3F1-978AD8BCBDC0}" type="datetimeFigureOut">
              <a:rPr lang="en-ZA" smtClean="0"/>
              <a:pPr/>
              <a:t>2011/03/30</a:t>
            </a:fld>
            <a:endParaRPr lang="en-ZA"/>
          </a:p>
        </p:txBody>
      </p:sp>
      <p:sp>
        <p:nvSpPr>
          <p:cNvPr id="8" name="Footer Placeholder 7"/>
          <p:cNvSpPr>
            <a:spLocks noGrp="1"/>
          </p:cNvSpPr>
          <p:nvPr>
            <p:ph type="ftr" sz="quarter" idx="11"/>
          </p:nvPr>
        </p:nvSpPr>
        <p:spPr/>
        <p:txBody>
          <a:bodyPr/>
          <a:lstStyle>
            <a:extLst/>
          </a:lstStyle>
          <a:p>
            <a:endParaRPr lang="en-ZA"/>
          </a:p>
        </p:txBody>
      </p:sp>
      <p:sp>
        <p:nvSpPr>
          <p:cNvPr id="9" name="Slide Number Placeholder 8"/>
          <p:cNvSpPr>
            <a:spLocks noGrp="1"/>
          </p:cNvSpPr>
          <p:nvPr>
            <p:ph type="sldNum" sz="quarter" idx="12"/>
          </p:nvPr>
        </p:nvSpPr>
        <p:spPr/>
        <p:txBody>
          <a:bodyPr/>
          <a:lstStyle>
            <a:extLst/>
          </a:lstStyle>
          <a:p>
            <a:fld id="{21BCBC2D-B4CB-404D-BACC-820984477430}" type="slidenum">
              <a:rPr lang="en-ZA" smtClean="0"/>
              <a:pPr/>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294E613-16B0-4F4D-B3F1-978AD8BCBDC0}" type="datetimeFigureOut">
              <a:rPr lang="en-ZA" smtClean="0"/>
              <a:pPr/>
              <a:t>2011/03/30</a:t>
            </a:fld>
            <a:endParaRPr lang="en-ZA"/>
          </a:p>
        </p:txBody>
      </p:sp>
      <p:sp>
        <p:nvSpPr>
          <p:cNvPr id="4" name="Footer Placeholder 3"/>
          <p:cNvSpPr>
            <a:spLocks noGrp="1"/>
          </p:cNvSpPr>
          <p:nvPr>
            <p:ph type="ftr" sz="quarter" idx="11"/>
          </p:nvPr>
        </p:nvSpPr>
        <p:spPr/>
        <p:txBody>
          <a:bodyPr/>
          <a:lstStyle>
            <a:extLst/>
          </a:lstStyle>
          <a:p>
            <a:endParaRPr lang="en-ZA"/>
          </a:p>
        </p:txBody>
      </p:sp>
      <p:sp>
        <p:nvSpPr>
          <p:cNvPr id="5" name="Slide Number Placeholder 4"/>
          <p:cNvSpPr>
            <a:spLocks noGrp="1"/>
          </p:cNvSpPr>
          <p:nvPr>
            <p:ph type="sldNum" sz="quarter" idx="12"/>
          </p:nvPr>
        </p:nvSpPr>
        <p:spPr/>
        <p:txBody>
          <a:bodyPr/>
          <a:lstStyle>
            <a:extLst/>
          </a:lstStyle>
          <a:p>
            <a:fld id="{21BCBC2D-B4CB-404D-BACC-820984477430}" type="slidenum">
              <a:rPr lang="en-ZA" smtClean="0"/>
              <a:pPr/>
              <a:t>‹#›</a:t>
            </a:fld>
            <a:endParaRPr lang="en-Z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294E613-16B0-4F4D-B3F1-978AD8BCBDC0}" type="datetimeFigureOut">
              <a:rPr lang="en-ZA" smtClean="0"/>
              <a:pPr/>
              <a:t>2011/03/30</a:t>
            </a:fld>
            <a:endParaRPr lang="en-ZA"/>
          </a:p>
        </p:txBody>
      </p:sp>
      <p:sp>
        <p:nvSpPr>
          <p:cNvPr id="3" name="Footer Placeholder 2"/>
          <p:cNvSpPr>
            <a:spLocks noGrp="1"/>
          </p:cNvSpPr>
          <p:nvPr>
            <p:ph type="ftr" sz="quarter" idx="11"/>
          </p:nvPr>
        </p:nvSpPr>
        <p:spPr/>
        <p:txBody>
          <a:bodyPr/>
          <a:lstStyle>
            <a:extLst/>
          </a:lstStyle>
          <a:p>
            <a:endParaRPr lang="en-ZA"/>
          </a:p>
        </p:txBody>
      </p:sp>
      <p:sp>
        <p:nvSpPr>
          <p:cNvPr id="4" name="Slide Number Placeholder 3"/>
          <p:cNvSpPr>
            <a:spLocks noGrp="1"/>
          </p:cNvSpPr>
          <p:nvPr>
            <p:ph type="sldNum" sz="quarter" idx="12"/>
          </p:nvPr>
        </p:nvSpPr>
        <p:spPr/>
        <p:txBody>
          <a:bodyPr/>
          <a:lstStyle>
            <a:extLst/>
          </a:lstStyle>
          <a:p>
            <a:fld id="{21BCBC2D-B4CB-404D-BACC-820984477430}"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294E613-16B0-4F4D-B3F1-978AD8BCBDC0}" type="datetimeFigureOut">
              <a:rPr lang="en-ZA" smtClean="0"/>
              <a:pPr/>
              <a:t>2011/03/30</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p:txBody>
          <a:bodyPr/>
          <a:lstStyle>
            <a:extLst/>
          </a:lstStyle>
          <a:p>
            <a:fld id="{21BCBC2D-B4CB-404D-BACC-820984477430}" type="slidenum">
              <a:rPr lang="en-ZA" smtClean="0"/>
              <a:pPr/>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294E613-16B0-4F4D-B3F1-978AD8BCBDC0}" type="datetimeFigureOut">
              <a:rPr lang="en-ZA" smtClean="0"/>
              <a:pPr/>
              <a:t>2011/03/30</a:t>
            </a:fld>
            <a:endParaRPr lang="en-Z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Z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1BCBC2D-B4CB-404D-BACC-820984477430}" type="slidenum">
              <a:rPr lang="en-ZA" smtClean="0"/>
              <a:pPr/>
              <a:t>‹#›</a:t>
            </a:fld>
            <a:endParaRPr lang="en-Z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294E613-16B0-4F4D-B3F1-978AD8BCBDC0}" type="datetimeFigureOut">
              <a:rPr lang="en-ZA" smtClean="0"/>
              <a:pPr/>
              <a:t>2011/03/30</a:t>
            </a:fld>
            <a:endParaRPr lang="en-Z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Z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1BCBC2D-B4CB-404D-BACC-820984477430}"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ZA" dirty="0" smtClean="0"/>
              <a:t>Animal Farm Chapter 3</a:t>
            </a:r>
            <a:endParaRPr lang="en-ZA" dirty="0"/>
          </a:p>
        </p:txBody>
      </p:sp>
      <p:sp>
        <p:nvSpPr>
          <p:cNvPr id="3" name="Subtitle 2"/>
          <p:cNvSpPr>
            <a:spLocks noGrp="1"/>
          </p:cNvSpPr>
          <p:nvPr>
            <p:ph type="subTitle" idx="1"/>
          </p:nvPr>
        </p:nvSpPr>
        <p:spPr/>
        <p:txBody>
          <a:bodyPr/>
          <a:lstStyle/>
          <a:p>
            <a:r>
              <a:rPr lang="en-ZA" dirty="0" smtClean="0"/>
              <a:t>Questions and Answers</a:t>
            </a:r>
            <a:endParaRPr lang="en-Z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Headquarters for the pigs.</a:t>
            </a:r>
          </a:p>
          <a:p>
            <a:r>
              <a:rPr lang="en-ZA" dirty="0" smtClean="0"/>
              <a:t>In the evenings they study blacksmithing, carpentering, and other necessary arts from books which they have brought from the farmhouse.</a:t>
            </a:r>
            <a:endParaRPr lang="en-ZA" dirty="0"/>
          </a:p>
        </p:txBody>
      </p:sp>
      <p:sp>
        <p:nvSpPr>
          <p:cNvPr id="4" name="Title 3"/>
          <p:cNvSpPr>
            <a:spLocks noGrp="1"/>
          </p:cNvSpPr>
          <p:nvPr>
            <p:ph type="title"/>
          </p:nvPr>
        </p:nvSpPr>
        <p:spPr/>
        <p:txBody>
          <a:bodyPr>
            <a:noAutofit/>
          </a:bodyPr>
          <a:lstStyle/>
          <a:p>
            <a:r>
              <a:rPr lang="en-ZA" sz="2800" dirty="0" smtClean="0"/>
              <a:t>9. What was the harness room used for?</a:t>
            </a:r>
            <a:endParaRPr lang="en-ZA"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He organized the animals into several committees.</a:t>
            </a:r>
          </a:p>
          <a:p>
            <a:r>
              <a:rPr lang="en-ZA" dirty="0" smtClean="0"/>
              <a:t>The Egg production committee</a:t>
            </a:r>
          </a:p>
          <a:p>
            <a:r>
              <a:rPr lang="en-ZA" dirty="0" smtClean="0"/>
              <a:t>The Clean Tails League</a:t>
            </a:r>
          </a:p>
          <a:p>
            <a:r>
              <a:rPr lang="en-ZA" dirty="0" smtClean="0"/>
              <a:t>The Wild Comrades Re-Education Committee</a:t>
            </a:r>
          </a:p>
          <a:p>
            <a:r>
              <a:rPr lang="en-ZA" dirty="0" smtClean="0"/>
              <a:t>The Whiter Wool movement</a:t>
            </a:r>
          </a:p>
          <a:p>
            <a:endParaRPr lang="en-ZA" dirty="0"/>
          </a:p>
        </p:txBody>
      </p:sp>
      <p:sp>
        <p:nvSpPr>
          <p:cNvPr id="4" name="Title 3"/>
          <p:cNvSpPr>
            <a:spLocks noGrp="1"/>
          </p:cNvSpPr>
          <p:nvPr>
            <p:ph type="title"/>
          </p:nvPr>
        </p:nvSpPr>
        <p:spPr/>
        <p:txBody>
          <a:bodyPr>
            <a:noAutofit/>
          </a:bodyPr>
          <a:lstStyle/>
          <a:p>
            <a:r>
              <a:rPr lang="en-ZA" sz="2800" dirty="0" smtClean="0"/>
              <a:t>10.	What did Snowball keep himself busy with?</a:t>
            </a:r>
            <a:endParaRPr lang="en-ZA"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Some animals could just not remember any letters of the alphabet.</a:t>
            </a:r>
            <a:endParaRPr lang="en-ZA" dirty="0"/>
          </a:p>
        </p:txBody>
      </p:sp>
      <p:sp>
        <p:nvSpPr>
          <p:cNvPr id="4" name="Title 3"/>
          <p:cNvSpPr>
            <a:spLocks noGrp="1"/>
          </p:cNvSpPr>
          <p:nvPr>
            <p:ph type="title"/>
          </p:nvPr>
        </p:nvSpPr>
        <p:spPr/>
        <p:txBody>
          <a:bodyPr>
            <a:noAutofit/>
          </a:bodyPr>
          <a:lstStyle/>
          <a:p>
            <a:r>
              <a:rPr lang="en-ZA" sz="2800" dirty="0" smtClean="0"/>
              <a:t>11. Why was it difficult to teach all the animals to read and write?</a:t>
            </a:r>
            <a:endParaRPr lang="en-ZA"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Four legs good, two legs bad.</a:t>
            </a:r>
          </a:p>
          <a:p>
            <a:r>
              <a:rPr lang="en-ZA" dirty="0" smtClean="0"/>
              <a:t>The sheep could not learn the alphabet and could not memorize the seven commandments.</a:t>
            </a:r>
            <a:endParaRPr lang="en-ZA" dirty="0"/>
          </a:p>
        </p:txBody>
      </p:sp>
      <p:sp>
        <p:nvSpPr>
          <p:cNvPr id="4" name="Title 3"/>
          <p:cNvSpPr>
            <a:spLocks noGrp="1"/>
          </p:cNvSpPr>
          <p:nvPr>
            <p:ph type="title"/>
          </p:nvPr>
        </p:nvSpPr>
        <p:spPr/>
        <p:txBody>
          <a:bodyPr>
            <a:noAutofit/>
          </a:bodyPr>
          <a:lstStyle/>
          <a:p>
            <a:r>
              <a:rPr lang="en-ZA" sz="2800" dirty="0" smtClean="0"/>
              <a:t>12. Which maxim was taught to the sheep and why?</a:t>
            </a:r>
            <a:endParaRPr lang="en-ZA"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The education of the young was more important than anything that could be done for those that were already grown.</a:t>
            </a:r>
            <a:endParaRPr lang="en-ZA" dirty="0"/>
          </a:p>
        </p:txBody>
      </p:sp>
      <p:sp>
        <p:nvSpPr>
          <p:cNvPr id="4" name="Title 3"/>
          <p:cNvSpPr>
            <a:spLocks noGrp="1"/>
          </p:cNvSpPr>
          <p:nvPr>
            <p:ph type="title"/>
          </p:nvPr>
        </p:nvSpPr>
        <p:spPr/>
        <p:txBody>
          <a:bodyPr>
            <a:noAutofit/>
          </a:bodyPr>
          <a:lstStyle/>
          <a:p>
            <a:r>
              <a:rPr lang="en-ZA" sz="2800" dirty="0" smtClean="0"/>
              <a:t>13. How did Napoleon feel about education?</a:t>
            </a:r>
            <a:endParaRPr lang="en-ZA"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He took five-year-old children away from their parents.</a:t>
            </a:r>
            <a:endParaRPr lang="en-ZA" dirty="0"/>
          </a:p>
        </p:txBody>
      </p:sp>
      <p:sp>
        <p:nvSpPr>
          <p:cNvPr id="4" name="Title 3"/>
          <p:cNvSpPr>
            <a:spLocks noGrp="1"/>
          </p:cNvSpPr>
          <p:nvPr>
            <p:ph type="title"/>
          </p:nvPr>
        </p:nvSpPr>
        <p:spPr>
          <a:xfrm>
            <a:off x="539552" y="260648"/>
            <a:ext cx="8229600" cy="1143000"/>
          </a:xfrm>
        </p:spPr>
        <p:txBody>
          <a:bodyPr>
            <a:noAutofit/>
          </a:bodyPr>
          <a:lstStyle/>
          <a:p>
            <a:r>
              <a:rPr lang="en-ZA" sz="2800" dirty="0" smtClean="0"/>
              <a:t>14. Napoleon took away Jessie’s puppies, what did Stalin do?</a:t>
            </a:r>
            <a:endParaRPr lang="en-ZA"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The pigs used it for themselves.</a:t>
            </a:r>
            <a:endParaRPr lang="en-ZA" dirty="0"/>
          </a:p>
        </p:txBody>
      </p:sp>
      <p:sp>
        <p:nvSpPr>
          <p:cNvPr id="4" name="Title 3"/>
          <p:cNvSpPr>
            <a:spLocks noGrp="1"/>
          </p:cNvSpPr>
          <p:nvPr>
            <p:ph type="title"/>
          </p:nvPr>
        </p:nvSpPr>
        <p:spPr>
          <a:xfrm>
            <a:off x="539552" y="260648"/>
            <a:ext cx="8229600" cy="1143000"/>
          </a:xfrm>
        </p:spPr>
        <p:txBody>
          <a:bodyPr>
            <a:noAutofit/>
          </a:bodyPr>
          <a:lstStyle/>
          <a:p>
            <a:r>
              <a:rPr lang="en-ZA" sz="2800" dirty="0" smtClean="0"/>
              <a:t>15. What happened to the milk?</a:t>
            </a:r>
            <a:endParaRPr lang="en-ZA"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The pigs could get it and all the apples as well because they need it to keep them clever.</a:t>
            </a:r>
            <a:endParaRPr lang="en-ZA" dirty="0"/>
          </a:p>
        </p:txBody>
      </p:sp>
      <p:sp>
        <p:nvSpPr>
          <p:cNvPr id="4" name="Title 3"/>
          <p:cNvSpPr>
            <a:spLocks noGrp="1"/>
          </p:cNvSpPr>
          <p:nvPr>
            <p:ph type="title"/>
          </p:nvPr>
        </p:nvSpPr>
        <p:spPr>
          <a:xfrm>
            <a:off x="539552" y="260648"/>
            <a:ext cx="8229600" cy="1143000"/>
          </a:xfrm>
        </p:spPr>
        <p:txBody>
          <a:bodyPr>
            <a:noAutofit/>
          </a:bodyPr>
          <a:lstStyle/>
          <a:p>
            <a:r>
              <a:rPr lang="en-ZA" sz="2800" dirty="0" smtClean="0"/>
              <a:t>16. What was the order concerning the windfalls?</a:t>
            </a:r>
            <a:endParaRPr lang="en-ZA"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The pigs are brainworkers. They need apples and milk to help them run the farm. They don’t even like apples and milk but they eat it for the sake of the animals and the farm. If they did not do it Jones would come back.</a:t>
            </a:r>
            <a:endParaRPr lang="en-ZA" dirty="0"/>
          </a:p>
        </p:txBody>
      </p:sp>
      <p:sp>
        <p:nvSpPr>
          <p:cNvPr id="4" name="Title 3"/>
          <p:cNvSpPr>
            <a:spLocks noGrp="1"/>
          </p:cNvSpPr>
          <p:nvPr>
            <p:ph type="title"/>
          </p:nvPr>
        </p:nvSpPr>
        <p:spPr>
          <a:xfrm>
            <a:off x="539552" y="260648"/>
            <a:ext cx="8229600" cy="1143000"/>
          </a:xfrm>
        </p:spPr>
        <p:txBody>
          <a:bodyPr>
            <a:noAutofit/>
          </a:bodyPr>
          <a:lstStyle/>
          <a:p>
            <a:r>
              <a:rPr lang="en-ZA" sz="2800" dirty="0" smtClean="0"/>
              <a:t>17. How did Squealer explain the situation to the animals?</a:t>
            </a:r>
            <a:endParaRPr lang="en-ZA"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If they did not, Jones would come back.</a:t>
            </a:r>
            <a:endParaRPr lang="en-ZA" dirty="0"/>
          </a:p>
        </p:txBody>
      </p:sp>
      <p:sp>
        <p:nvSpPr>
          <p:cNvPr id="4" name="Title 3"/>
          <p:cNvSpPr>
            <a:spLocks noGrp="1"/>
          </p:cNvSpPr>
          <p:nvPr>
            <p:ph type="title"/>
          </p:nvPr>
        </p:nvSpPr>
        <p:spPr>
          <a:xfrm>
            <a:off x="539552" y="260648"/>
            <a:ext cx="8229600" cy="1143000"/>
          </a:xfrm>
        </p:spPr>
        <p:txBody>
          <a:bodyPr>
            <a:noAutofit/>
          </a:bodyPr>
          <a:lstStyle/>
          <a:p>
            <a:r>
              <a:rPr lang="en-ZA" sz="2800" dirty="0" smtClean="0"/>
              <a:t>18. Why did the pigs need to stay healthy?</a:t>
            </a:r>
            <a:endParaRPr lang="en-ZA"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The pigs supervised the work. They did no actual work.</a:t>
            </a:r>
            <a:endParaRPr lang="en-ZA" dirty="0"/>
          </a:p>
        </p:txBody>
      </p:sp>
      <p:sp>
        <p:nvSpPr>
          <p:cNvPr id="4" name="Title 3"/>
          <p:cNvSpPr>
            <a:spLocks noGrp="1"/>
          </p:cNvSpPr>
          <p:nvPr>
            <p:ph type="title"/>
          </p:nvPr>
        </p:nvSpPr>
        <p:spPr/>
        <p:txBody>
          <a:bodyPr/>
          <a:lstStyle/>
          <a:p>
            <a:r>
              <a:rPr lang="en-ZA" dirty="0" smtClean="0"/>
              <a:t>1. What work did the pigs do?</a:t>
            </a:r>
            <a:endParaRPr lang="en-Z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They were afraid that Jones would come back if the pigs did not get enough apples.</a:t>
            </a:r>
            <a:endParaRPr lang="en-ZA" dirty="0"/>
          </a:p>
        </p:txBody>
      </p:sp>
      <p:sp>
        <p:nvSpPr>
          <p:cNvPr id="4" name="Title 3"/>
          <p:cNvSpPr>
            <a:spLocks noGrp="1"/>
          </p:cNvSpPr>
          <p:nvPr>
            <p:ph type="title"/>
          </p:nvPr>
        </p:nvSpPr>
        <p:spPr>
          <a:xfrm>
            <a:off x="539552" y="260648"/>
            <a:ext cx="8229600" cy="1143000"/>
          </a:xfrm>
        </p:spPr>
        <p:txBody>
          <a:bodyPr>
            <a:noAutofit/>
          </a:bodyPr>
          <a:lstStyle/>
          <a:p>
            <a:r>
              <a:rPr lang="en-ZA" sz="2800" dirty="0" smtClean="0"/>
              <a:t>19. Why did the animals decide the whole apple harvest should go to the pigs?</a:t>
            </a:r>
            <a:endParaRPr lang="en-ZA"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He makes them afraid of Jones’ return to convince them the pigs need </a:t>
            </a:r>
            <a:r>
              <a:rPr lang="en-ZA" smtClean="0"/>
              <a:t>the apples.</a:t>
            </a:r>
            <a:endParaRPr lang="en-ZA" dirty="0"/>
          </a:p>
        </p:txBody>
      </p:sp>
      <p:sp>
        <p:nvSpPr>
          <p:cNvPr id="4" name="Title 3"/>
          <p:cNvSpPr>
            <a:spLocks noGrp="1"/>
          </p:cNvSpPr>
          <p:nvPr>
            <p:ph type="title"/>
          </p:nvPr>
        </p:nvSpPr>
        <p:spPr>
          <a:xfrm>
            <a:off x="539552" y="260648"/>
            <a:ext cx="8229600" cy="1143000"/>
          </a:xfrm>
        </p:spPr>
        <p:txBody>
          <a:bodyPr>
            <a:noAutofit/>
          </a:bodyPr>
          <a:lstStyle/>
          <a:p>
            <a:r>
              <a:rPr lang="en-ZA" sz="2800" dirty="0" smtClean="0"/>
              <a:t>20. Explain how Squealer makes use of fear to convince the animals of something.</a:t>
            </a:r>
            <a:endParaRPr lang="en-ZA"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There was no wastage and no animal stole anything.</a:t>
            </a:r>
            <a:endParaRPr lang="en-ZA" dirty="0"/>
          </a:p>
        </p:txBody>
      </p:sp>
      <p:sp>
        <p:nvSpPr>
          <p:cNvPr id="4" name="Title 3"/>
          <p:cNvSpPr>
            <a:spLocks noGrp="1"/>
          </p:cNvSpPr>
          <p:nvPr>
            <p:ph type="title"/>
          </p:nvPr>
        </p:nvSpPr>
        <p:spPr/>
        <p:txBody>
          <a:bodyPr>
            <a:normAutofit fontScale="90000"/>
          </a:bodyPr>
          <a:lstStyle/>
          <a:p>
            <a:r>
              <a:rPr lang="en-ZA" dirty="0" smtClean="0"/>
              <a:t>2. Why was this the most successful harvest ever?</a:t>
            </a:r>
            <a:endParaRPr lang="en-Z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Boxer did the work of three horses.</a:t>
            </a:r>
          </a:p>
          <a:p>
            <a:r>
              <a:rPr lang="en-ZA" dirty="0" smtClean="0"/>
              <a:t>It seemed the entire work of the farm rested on his shoulders.</a:t>
            </a:r>
          </a:p>
          <a:p>
            <a:r>
              <a:rPr lang="en-ZA" dirty="0" smtClean="0"/>
              <a:t>He was always on the spot where the work was the hardest.</a:t>
            </a:r>
          </a:p>
          <a:p>
            <a:r>
              <a:rPr lang="en-ZA" dirty="0" smtClean="0"/>
              <a:t>He started working half an hour earlier than the rest.</a:t>
            </a:r>
          </a:p>
          <a:p>
            <a:r>
              <a:rPr lang="en-ZA" dirty="0" smtClean="0"/>
              <a:t>His motto was “I will work harder”</a:t>
            </a:r>
            <a:endParaRPr lang="en-ZA" dirty="0"/>
          </a:p>
        </p:txBody>
      </p:sp>
      <p:sp>
        <p:nvSpPr>
          <p:cNvPr id="4" name="Title 3"/>
          <p:cNvSpPr>
            <a:spLocks noGrp="1"/>
          </p:cNvSpPr>
          <p:nvPr>
            <p:ph type="title"/>
          </p:nvPr>
        </p:nvSpPr>
        <p:spPr/>
        <p:txBody>
          <a:bodyPr>
            <a:normAutofit fontScale="90000"/>
          </a:bodyPr>
          <a:lstStyle/>
          <a:p>
            <a:r>
              <a:rPr lang="en-ZA" dirty="0" smtClean="0"/>
              <a:t>3. Why did all the animals admire Boxer so much?</a:t>
            </a:r>
            <a:endParaRPr lang="en-Z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Nobody stole, nobody grumbled, the quarrelling and biting and jealousy which had been normal features of life in the old days had almost disappeared.</a:t>
            </a:r>
          </a:p>
          <a:p>
            <a:r>
              <a:rPr lang="en-ZA" dirty="0" smtClean="0"/>
              <a:t>Nobody shirked their work.</a:t>
            </a:r>
            <a:endParaRPr lang="en-ZA" dirty="0"/>
          </a:p>
        </p:txBody>
      </p:sp>
      <p:sp>
        <p:nvSpPr>
          <p:cNvPr id="4" name="Title 3"/>
          <p:cNvSpPr>
            <a:spLocks noGrp="1"/>
          </p:cNvSpPr>
          <p:nvPr>
            <p:ph type="title"/>
          </p:nvPr>
        </p:nvSpPr>
        <p:spPr/>
        <p:txBody>
          <a:bodyPr>
            <a:noAutofit/>
          </a:bodyPr>
          <a:lstStyle/>
          <a:p>
            <a:r>
              <a:rPr lang="en-ZA" sz="2800" dirty="0" smtClean="0"/>
              <a:t>4. How did the attitude of the animals change towards the work, the farm and each other?</a:t>
            </a:r>
            <a:endParaRPr lang="en-ZA"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Mollie: She did not get up early in the morning and had to leave work early because there was always a stone in her hoof.</a:t>
            </a:r>
          </a:p>
          <a:p>
            <a:r>
              <a:rPr lang="en-ZA" dirty="0" smtClean="0"/>
              <a:t>Cat: when there was work to be done the cat disappeared. She re-appeared at mealtimes.</a:t>
            </a:r>
          </a:p>
          <a:p>
            <a:r>
              <a:rPr lang="en-ZA" dirty="0" smtClean="0"/>
              <a:t>Benjamin: He seemed unchanged. He did his work in the same, slow obstinate way as before.  He never volunteered for extra work.</a:t>
            </a:r>
            <a:endParaRPr lang="en-ZA" dirty="0"/>
          </a:p>
        </p:txBody>
      </p:sp>
      <p:sp>
        <p:nvSpPr>
          <p:cNvPr id="4" name="Title 3"/>
          <p:cNvSpPr>
            <a:spLocks noGrp="1"/>
          </p:cNvSpPr>
          <p:nvPr>
            <p:ph type="title"/>
          </p:nvPr>
        </p:nvSpPr>
        <p:spPr/>
        <p:txBody>
          <a:bodyPr>
            <a:noAutofit/>
          </a:bodyPr>
          <a:lstStyle/>
          <a:p>
            <a:r>
              <a:rPr lang="en-ZA" sz="2800" dirty="0" smtClean="0"/>
              <a:t>5.	Three animals did not share the same attitude as the rest: Mollie, the Cat and Benjamin. How did they act?</a:t>
            </a:r>
            <a:endParaRPr lang="en-ZA"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No work.</a:t>
            </a:r>
          </a:p>
          <a:p>
            <a:r>
              <a:rPr lang="en-ZA" dirty="0" smtClean="0"/>
              <a:t>Breakfast an hour later than usual.</a:t>
            </a:r>
          </a:p>
          <a:p>
            <a:r>
              <a:rPr lang="en-ZA" dirty="0" smtClean="0"/>
              <a:t>Hoisting of the flag.</a:t>
            </a:r>
          </a:p>
          <a:p>
            <a:r>
              <a:rPr lang="en-ZA" dirty="0" smtClean="0"/>
              <a:t>General assembly in barn where the coming week was planned and resolutions put forward.</a:t>
            </a:r>
          </a:p>
          <a:p>
            <a:r>
              <a:rPr lang="en-ZA" dirty="0" smtClean="0"/>
              <a:t>Ended with singing of Beasts of England.</a:t>
            </a:r>
            <a:endParaRPr lang="en-ZA" dirty="0"/>
          </a:p>
        </p:txBody>
      </p:sp>
      <p:sp>
        <p:nvSpPr>
          <p:cNvPr id="4" name="Title 3"/>
          <p:cNvSpPr>
            <a:spLocks noGrp="1"/>
          </p:cNvSpPr>
          <p:nvPr>
            <p:ph type="title"/>
          </p:nvPr>
        </p:nvSpPr>
        <p:spPr/>
        <p:txBody>
          <a:bodyPr>
            <a:noAutofit/>
          </a:bodyPr>
          <a:lstStyle/>
          <a:p>
            <a:r>
              <a:rPr lang="en-ZA" sz="2800" dirty="0" smtClean="0"/>
              <a:t>6. What was the ritual on Sundays?</a:t>
            </a:r>
            <a:endParaRPr lang="en-ZA"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Green: green fields of England</a:t>
            </a:r>
          </a:p>
          <a:p>
            <a:r>
              <a:rPr lang="en-ZA" dirty="0" smtClean="0"/>
              <a:t>Hoof &amp; horn: Future republic of Animals</a:t>
            </a:r>
            <a:endParaRPr lang="en-ZA" dirty="0"/>
          </a:p>
        </p:txBody>
      </p:sp>
      <p:sp>
        <p:nvSpPr>
          <p:cNvPr id="4" name="Title 3"/>
          <p:cNvSpPr>
            <a:spLocks noGrp="1"/>
          </p:cNvSpPr>
          <p:nvPr>
            <p:ph type="title"/>
          </p:nvPr>
        </p:nvSpPr>
        <p:spPr/>
        <p:txBody>
          <a:bodyPr>
            <a:noAutofit/>
          </a:bodyPr>
          <a:lstStyle/>
          <a:p>
            <a:r>
              <a:rPr lang="en-ZA" sz="2800" dirty="0" smtClean="0"/>
              <a:t>7. Explain the symbols used on the flag Snowball designed.</a:t>
            </a:r>
            <a:endParaRPr lang="en-ZA"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ZA" dirty="0" smtClean="0"/>
              <a:t>Resolutions were put forward</a:t>
            </a:r>
          </a:p>
          <a:p>
            <a:r>
              <a:rPr lang="en-ZA" dirty="0" smtClean="0"/>
              <a:t>Snowball and Napoleon was never in agreement</a:t>
            </a:r>
          </a:p>
          <a:p>
            <a:r>
              <a:rPr lang="en-ZA" dirty="0" smtClean="0"/>
              <a:t>Only pigs put forward resolutions</a:t>
            </a:r>
          </a:p>
          <a:p>
            <a:r>
              <a:rPr lang="en-ZA" dirty="0" smtClean="0"/>
              <a:t>The animals only voted</a:t>
            </a:r>
            <a:endParaRPr lang="en-ZA" dirty="0"/>
          </a:p>
        </p:txBody>
      </p:sp>
      <p:sp>
        <p:nvSpPr>
          <p:cNvPr id="4" name="Title 3"/>
          <p:cNvSpPr>
            <a:spLocks noGrp="1"/>
          </p:cNvSpPr>
          <p:nvPr>
            <p:ph type="title"/>
          </p:nvPr>
        </p:nvSpPr>
        <p:spPr/>
        <p:txBody>
          <a:bodyPr>
            <a:noAutofit/>
          </a:bodyPr>
          <a:lstStyle/>
          <a:p>
            <a:r>
              <a:rPr lang="en-ZA" sz="2800" dirty="0" smtClean="0"/>
              <a:t>8. What was the general proceeding at meetings and what did the animals note.</a:t>
            </a:r>
            <a:endParaRPr lang="en-ZA"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356</TotalTime>
  <Words>724</Words>
  <Application>Microsoft Office PowerPoint</Application>
  <PresentationFormat>On-screen Show (4:3)</PresentationFormat>
  <Paragraphs>63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Animal Farm Chapter 3</vt:lpstr>
      <vt:lpstr>1. What work did the pigs do?</vt:lpstr>
      <vt:lpstr>2. Why was this the most successful harvest ever?</vt:lpstr>
      <vt:lpstr>3. Why did all the animals admire Boxer so much?</vt:lpstr>
      <vt:lpstr>4. How did the attitude of the animals change towards the work, the farm and each other?</vt:lpstr>
      <vt:lpstr>5. Three animals did not share the same attitude as the rest: Mollie, the Cat and Benjamin. How did they act?</vt:lpstr>
      <vt:lpstr>6. What was the ritual on Sundays?</vt:lpstr>
      <vt:lpstr>7. Explain the symbols used on the flag Snowball designed.</vt:lpstr>
      <vt:lpstr>8. What was the general proceeding at meetings and what did the animals note.</vt:lpstr>
      <vt:lpstr>9. What was the harness room used for?</vt:lpstr>
      <vt:lpstr>10. What did Snowball keep himself busy with?</vt:lpstr>
      <vt:lpstr>11. Why was it difficult to teach all the animals to read and write?</vt:lpstr>
      <vt:lpstr>12. Which maxim was taught to the sheep and why?</vt:lpstr>
      <vt:lpstr>13. How did Napoleon feel about education?</vt:lpstr>
      <vt:lpstr>14. Napoleon took away Jessie’s puppies, what did Stalin do?</vt:lpstr>
      <vt:lpstr>15. What happened to the milk?</vt:lpstr>
      <vt:lpstr>16. What was the order concerning the windfalls?</vt:lpstr>
      <vt:lpstr>17. How did Squealer explain the situation to the animals?</vt:lpstr>
      <vt:lpstr>18. Why did the pigs need to stay healthy?</vt:lpstr>
      <vt:lpstr>19. Why did the animals decide the whole apple harvest should go to the pigs?</vt:lpstr>
      <vt:lpstr>20. Explain how Squealer makes use of fear to convince the animals of something.</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Animal Farm Chapter 3</dc:title>
  <dc:creator>Carol</dc:creator>
  <cp:lastModifiedBy>Carol</cp:lastModifiedBy>
  <cp:revision>5</cp:revision>
  <dcterms:created xsi:type="dcterms:W3CDTF">2011-03-28T09:37:29Z</dcterms:created>
  <dcterms:modified xsi:type="dcterms:W3CDTF">2011-03-30T10:11:18Z</dcterms:modified>
</cp:coreProperties>
</file>